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b15255428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b15255428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b152554289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b15255428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b15255428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b1525542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b15255428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b15255428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b15255428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b15255428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15255428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15255428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b15255428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b15255428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b15255428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b15255428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b152554289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b15255428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b15255428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b15255428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New Year, New You: How To Help Your Teen Navigate 2024 With A Growth Mindset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Jasper Gates, LPC-S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Coping Skills To Use in Order to Gain a Growth Mindset</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Practice Gratitude! </a:t>
            </a:r>
            <a:endParaRPr/>
          </a:p>
          <a:p>
            <a:pPr indent="-342900" lvl="0" marL="457200" rtl="0" algn="l">
              <a:spcBef>
                <a:spcPts val="0"/>
              </a:spcBef>
              <a:spcAft>
                <a:spcPts val="0"/>
              </a:spcAft>
              <a:buSzPts val="1800"/>
              <a:buChar char="●"/>
            </a:pPr>
            <a:r>
              <a:rPr lang="en"/>
              <a:t>Inner Coach vs Inner Critic </a:t>
            </a:r>
            <a:endParaRPr/>
          </a:p>
          <a:p>
            <a:pPr indent="-342900" lvl="0" marL="457200" rtl="0" algn="l">
              <a:spcBef>
                <a:spcPts val="0"/>
              </a:spcBef>
              <a:spcAft>
                <a:spcPts val="0"/>
              </a:spcAft>
              <a:buSzPts val="1800"/>
              <a:buChar char="●"/>
            </a:pPr>
            <a:r>
              <a:rPr lang="en"/>
              <a:t>Ask yourself, what is something I learned today that is new? </a:t>
            </a:r>
            <a:endParaRPr/>
          </a:p>
          <a:p>
            <a:pPr indent="-342900" lvl="0" marL="457200" rtl="0" algn="l">
              <a:spcBef>
                <a:spcPts val="0"/>
              </a:spcBef>
              <a:spcAft>
                <a:spcPts val="0"/>
              </a:spcAft>
              <a:buSzPts val="1800"/>
              <a:buChar char="●"/>
            </a:pPr>
            <a:r>
              <a:rPr lang="en"/>
              <a:t>Ask yourself, what is something I’ve learned from my mistakes?</a:t>
            </a:r>
            <a:endParaRPr/>
          </a:p>
          <a:p>
            <a:pPr indent="-342900" lvl="0" marL="457200" rtl="0" algn="l">
              <a:spcBef>
                <a:spcPts val="0"/>
              </a:spcBef>
              <a:spcAft>
                <a:spcPts val="0"/>
              </a:spcAft>
              <a:buSzPts val="1800"/>
              <a:buChar char="●"/>
            </a:pPr>
            <a:r>
              <a:rPr lang="en"/>
              <a:t>Radical </a:t>
            </a:r>
            <a:r>
              <a:rPr lang="en"/>
              <a:t>Acceptance</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Questions and Discussion</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Any Further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and Goals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Discuss Major Issues For </a:t>
            </a:r>
            <a:r>
              <a:rPr lang="en"/>
              <a:t>Teens In</a:t>
            </a:r>
            <a:r>
              <a:rPr lang="en"/>
              <a:t> 2024</a:t>
            </a:r>
            <a:endParaRPr/>
          </a:p>
          <a:p>
            <a:pPr indent="-342900" lvl="0" marL="457200" rtl="0" algn="l">
              <a:spcBef>
                <a:spcPts val="0"/>
              </a:spcBef>
              <a:spcAft>
                <a:spcPts val="0"/>
              </a:spcAft>
              <a:buSzPts val="1800"/>
              <a:buChar char="●"/>
            </a:pPr>
            <a:r>
              <a:rPr lang="en"/>
              <a:t>Discuss Growth Mindset vs “Doomer Mindset”or Fixed Mindset </a:t>
            </a:r>
            <a:endParaRPr/>
          </a:p>
          <a:p>
            <a:pPr indent="-342900" lvl="0" marL="457200" rtl="0" algn="l">
              <a:spcBef>
                <a:spcPts val="0"/>
              </a:spcBef>
              <a:spcAft>
                <a:spcPts val="0"/>
              </a:spcAft>
              <a:buSzPts val="1800"/>
              <a:buChar char="●"/>
            </a:pPr>
            <a:r>
              <a:rPr lang="en"/>
              <a:t>Discuss Mindfulness</a:t>
            </a:r>
            <a:endParaRPr/>
          </a:p>
          <a:p>
            <a:pPr indent="-342900" lvl="0" marL="457200" rtl="0" algn="l">
              <a:spcBef>
                <a:spcPts val="0"/>
              </a:spcBef>
              <a:spcAft>
                <a:spcPts val="0"/>
              </a:spcAft>
              <a:buSzPts val="1800"/>
              <a:buChar char="●"/>
            </a:pPr>
            <a:r>
              <a:rPr lang="en"/>
              <a:t>Discuss Coping Skills </a:t>
            </a:r>
            <a:endParaRPr/>
          </a:p>
          <a:p>
            <a:pPr indent="-342900" lvl="0" marL="457200" rtl="0" algn="l">
              <a:spcBef>
                <a:spcPts val="0"/>
              </a:spcBef>
              <a:spcAft>
                <a:spcPts val="0"/>
              </a:spcAft>
              <a:buSzPts val="1800"/>
              <a:buChar char="●"/>
            </a:pPr>
            <a:r>
              <a:rPr lang="en"/>
              <a:t>Questions and Discussion </a:t>
            </a:r>
            <a:endParaRPr/>
          </a:p>
          <a:p>
            <a:pPr indent="0" lvl="0" marL="45720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Major Issues For Teens In 2024</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Social Media Use</a:t>
            </a:r>
            <a:endParaRPr/>
          </a:p>
          <a:p>
            <a:pPr indent="-342900" lvl="0" marL="457200" rtl="0" algn="l">
              <a:spcBef>
                <a:spcPts val="0"/>
              </a:spcBef>
              <a:spcAft>
                <a:spcPts val="0"/>
              </a:spcAft>
              <a:buSzPts val="1800"/>
              <a:buChar char="●"/>
            </a:pPr>
            <a:r>
              <a:rPr lang="en"/>
              <a:t>Executive</a:t>
            </a:r>
            <a:r>
              <a:rPr lang="en"/>
              <a:t> Functioning </a:t>
            </a:r>
            <a:endParaRPr/>
          </a:p>
          <a:p>
            <a:pPr indent="-342900" lvl="0" marL="457200" rtl="0" algn="l">
              <a:spcBef>
                <a:spcPts val="0"/>
              </a:spcBef>
              <a:spcAft>
                <a:spcPts val="0"/>
              </a:spcAft>
              <a:buSzPts val="1800"/>
              <a:buChar char="●"/>
            </a:pPr>
            <a:r>
              <a:rPr lang="en"/>
              <a:t>Burnout from School</a:t>
            </a:r>
            <a:endParaRPr/>
          </a:p>
          <a:p>
            <a:pPr indent="-342900" lvl="0" marL="457200" rtl="0" algn="l">
              <a:spcBef>
                <a:spcPts val="0"/>
              </a:spcBef>
              <a:spcAft>
                <a:spcPts val="0"/>
              </a:spcAft>
              <a:buSzPts val="1800"/>
              <a:buChar char="●"/>
            </a:pPr>
            <a:r>
              <a:rPr lang="en"/>
              <a:t>Doomscrolling</a:t>
            </a:r>
            <a:endParaRPr/>
          </a:p>
          <a:p>
            <a:pPr indent="-342900" lvl="0" marL="457200" rtl="0" algn="l">
              <a:spcBef>
                <a:spcPts val="0"/>
              </a:spcBef>
              <a:spcAft>
                <a:spcPts val="0"/>
              </a:spcAft>
              <a:buSzPts val="1800"/>
              <a:buChar char="●"/>
            </a:pPr>
            <a:r>
              <a:rPr lang="en"/>
              <a:t>Vaping</a:t>
            </a:r>
            <a:endParaRPr/>
          </a:p>
          <a:p>
            <a:pPr indent="-342900" lvl="0" marL="457200" rtl="0" algn="l">
              <a:spcBef>
                <a:spcPts val="0"/>
              </a:spcBef>
              <a:spcAft>
                <a:spcPts val="0"/>
              </a:spcAft>
              <a:buSzPts val="1800"/>
              <a:buChar char="●"/>
            </a:pPr>
            <a:r>
              <a:rPr lang="en"/>
              <a:t>Depression</a:t>
            </a:r>
            <a:endParaRPr/>
          </a:p>
          <a:p>
            <a:pPr indent="-342900" lvl="0" marL="457200" rtl="0" algn="l">
              <a:spcBef>
                <a:spcPts val="0"/>
              </a:spcBef>
              <a:spcAft>
                <a:spcPts val="0"/>
              </a:spcAft>
              <a:buSzPts val="1800"/>
              <a:buChar char="●"/>
            </a:pPr>
            <a:r>
              <a:rPr lang="en"/>
              <a:t>Anxiety</a:t>
            </a:r>
            <a:endParaRPr/>
          </a:p>
          <a:p>
            <a:pPr indent="-342900" lvl="0" marL="457200" rtl="0" algn="l">
              <a:spcBef>
                <a:spcPts val="0"/>
              </a:spcBef>
              <a:spcAft>
                <a:spcPts val="0"/>
              </a:spcAft>
              <a:buSzPts val="1800"/>
              <a:buChar char="●"/>
            </a:pPr>
            <a:r>
              <a:rPr lang="en"/>
              <a:t>Suicide </a:t>
            </a:r>
            <a:endParaRPr/>
          </a:p>
          <a:p>
            <a:pPr indent="-342900" lvl="0" marL="457200" rtl="0" algn="l">
              <a:spcBef>
                <a:spcPts val="0"/>
              </a:spcBef>
              <a:spcAft>
                <a:spcPts val="0"/>
              </a:spcAft>
              <a:buSzPts val="1800"/>
              <a:buChar char="●"/>
            </a:pPr>
            <a:r>
              <a:rPr lang="en"/>
              <a:t>Social Skills </a:t>
            </a:r>
            <a:endParaRPr/>
          </a:p>
          <a:p>
            <a:pPr indent="-342900" lvl="0" marL="457200" rtl="0" algn="l">
              <a:spcBef>
                <a:spcPts val="0"/>
              </a:spcBef>
              <a:spcAft>
                <a:spcPts val="0"/>
              </a:spcAft>
              <a:buSzPts val="1800"/>
              <a:buChar char="●"/>
            </a:pPr>
            <a:r>
              <a:rPr lang="en"/>
              <a:t>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Mindset Theory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idea that there are two types of mindset, fixed and growth mindsets. One inspires change and growth (growth mindset) and the other believes that life is </a:t>
            </a:r>
            <a:r>
              <a:rPr lang="en"/>
              <a:t>stagnant</a:t>
            </a:r>
            <a:r>
              <a:rPr lang="en"/>
              <a:t> and cannot change (fixed mindset)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Doomer Mindset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Doomer-Someone who has lost hope in the world. Usually unmotivated and depressed. </a:t>
            </a:r>
            <a:endParaRPr/>
          </a:p>
          <a:p>
            <a:pPr indent="-342900" lvl="0" marL="457200" rtl="0" algn="l">
              <a:spcBef>
                <a:spcPts val="0"/>
              </a:spcBef>
              <a:spcAft>
                <a:spcPts val="0"/>
              </a:spcAft>
              <a:buSzPts val="1800"/>
              <a:buChar char="●"/>
            </a:pPr>
            <a:r>
              <a:rPr lang="en"/>
              <a:t>Lack ambitions due to the state of the world</a:t>
            </a:r>
            <a:endParaRPr/>
          </a:p>
          <a:p>
            <a:pPr indent="-342900" lvl="0" marL="457200" rtl="0" algn="l">
              <a:spcBef>
                <a:spcPts val="0"/>
              </a:spcBef>
              <a:spcAft>
                <a:spcPts val="0"/>
              </a:spcAft>
              <a:buSzPts val="1800"/>
              <a:buChar char="●"/>
            </a:pPr>
            <a:r>
              <a:rPr lang="en"/>
              <a:t>Tends to spend a lot of time on social media</a:t>
            </a:r>
            <a:endParaRPr/>
          </a:p>
          <a:p>
            <a:pPr indent="-342900" lvl="0" marL="457200" rtl="0" algn="l">
              <a:spcBef>
                <a:spcPts val="0"/>
              </a:spcBef>
              <a:spcAft>
                <a:spcPts val="0"/>
              </a:spcAft>
              <a:buSzPts val="1800"/>
              <a:buChar char="●"/>
            </a:pPr>
            <a:r>
              <a:rPr lang="en"/>
              <a:t>Does not see the point in life</a:t>
            </a:r>
            <a:endParaRPr/>
          </a:p>
          <a:p>
            <a:pPr indent="-342900" lvl="0" marL="457200" rtl="0" algn="l">
              <a:spcBef>
                <a:spcPts val="0"/>
              </a:spcBef>
              <a:spcAft>
                <a:spcPts val="0"/>
              </a:spcAft>
              <a:buSzPts val="1800"/>
              <a:buChar char="●"/>
            </a:pPr>
            <a:r>
              <a:rPr lang="en"/>
              <a:t>Depression has been increasing in teens over the years</a:t>
            </a:r>
            <a:endParaRPr/>
          </a:p>
          <a:p>
            <a:pPr indent="-342900" lvl="0" marL="457200" rtl="0" algn="l">
              <a:spcBef>
                <a:spcPts val="0"/>
              </a:spcBef>
              <a:spcAft>
                <a:spcPts val="0"/>
              </a:spcAft>
              <a:buSzPts val="1800"/>
              <a:buChar char="●"/>
            </a:pPr>
            <a:r>
              <a:rPr lang="en"/>
              <a:t>In 2023 up to 16.39% of youth aged 12-17 reported experiencing at least one major depressive episode. </a:t>
            </a:r>
            <a:endParaRPr/>
          </a:p>
          <a:p>
            <a:pPr indent="-342900" lvl="0" marL="457200" rtl="0" algn="l">
              <a:spcBef>
                <a:spcPts val="0"/>
              </a:spcBef>
              <a:spcAft>
                <a:spcPts val="0"/>
              </a:spcAft>
              <a:buSzPts val="1800"/>
              <a:buChar char="●"/>
            </a:pPr>
            <a:r>
              <a:rPr lang="en"/>
              <a:t>59.8% of youth did not </a:t>
            </a:r>
            <a:r>
              <a:rPr lang="en"/>
              <a:t>receive</a:t>
            </a:r>
            <a:r>
              <a:rPr lang="en"/>
              <a:t> any </a:t>
            </a:r>
            <a:r>
              <a:rPr lang="en"/>
              <a:t>mental</a:t>
            </a:r>
            <a:r>
              <a:rPr lang="en"/>
              <a:t> health treatment for depression.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Fixed Mindset</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Intelligence, talents, characteristics and qualities of a person are innate and cannot changed. A person cannot change. They are who they are.</a:t>
            </a:r>
            <a:endParaRPr/>
          </a:p>
          <a:p>
            <a:pPr indent="-342900" lvl="0" marL="457200" rtl="0" algn="l">
              <a:spcBef>
                <a:spcPts val="0"/>
              </a:spcBef>
              <a:spcAft>
                <a:spcPts val="0"/>
              </a:spcAft>
              <a:buSzPts val="1800"/>
              <a:buChar char="●"/>
            </a:pPr>
            <a:r>
              <a:rPr lang="en"/>
              <a:t>Avoid Challenges</a:t>
            </a:r>
            <a:endParaRPr/>
          </a:p>
          <a:p>
            <a:pPr indent="-342900" lvl="0" marL="457200" rtl="0" algn="l">
              <a:spcBef>
                <a:spcPts val="0"/>
              </a:spcBef>
              <a:spcAft>
                <a:spcPts val="0"/>
              </a:spcAft>
              <a:buSzPts val="1800"/>
              <a:buChar char="●"/>
            </a:pPr>
            <a:r>
              <a:rPr lang="en"/>
              <a:t>Hard to get critiqued</a:t>
            </a:r>
            <a:endParaRPr/>
          </a:p>
          <a:p>
            <a:pPr indent="-342900" lvl="0" marL="457200" rtl="0" algn="l">
              <a:spcBef>
                <a:spcPts val="0"/>
              </a:spcBef>
              <a:spcAft>
                <a:spcPts val="0"/>
              </a:spcAft>
              <a:buSzPts val="1800"/>
              <a:buChar char="●"/>
            </a:pPr>
            <a:r>
              <a:rPr lang="en"/>
              <a:t>Focus on proving oneself</a:t>
            </a:r>
            <a:endParaRPr/>
          </a:p>
          <a:p>
            <a:pPr indent="-342900" lvl="0" marL="457200" rtl="0" algn="l">
              <a:spcBef>
                <a:spcPts val="0"/>
              </a:spcBef>
              <a:spcAft>
                <a:spcPts val="0"/>
              </a:spcAft>
              <a:buSzPts val="1800"/>
              <a:buChar char="●"/>
            </a:pPr>
            <a:r>
              <a:rPr lang="en"/>
              <a:t>Hard time accepting failure or mistakes</a:t>
            </a:r>
            <a:endParaRPr/>
          </a:p>
          <a:p>
            <a:pPr indent="-342900" lvl="0" marL="457200" rtl="0" algn="l">
              <a:spcBef>
                <a:spcPts val="0"/>
              </a:spcBef>
              <a:spcAft>
                <a:spcPts val="0"/>
              </a:spcAft>
              <a:buSzPts val="1800"/>
              <a:buChar char="●"/>
            </a:pPr>
            <a:r>
              <a:rPr lang="en"/>
              <a:t>Comparing themselves to others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Growth Mindset</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Growth Mindset-A person’s </a:t>
            </a:r>
            <a:r>
              <a:rPr lang="en"/>
              <a:t>characteristics</a:t>
            </a:r>
            <a:r>
              <a:rPr lang="en"/>
              <a:t> (</a:t>
            </a:r>
            <a:r>
              <a:rPr lang="en"/>
              <a:t>confidence</a:t>
            </a:r>
            <a:r>
              <a:rPr lang="en"/>
              <a:t>, </a:t>
            </a:r>
            <a:r>
              <a:rPr lang="en"/>
              <a:t>resilience) or qualities are not set in stone </a:t>
            </a:r>
            <a:r>
              <a:rPr lang="en"/>
              <a:t>but they can learn to adapt and grow these traits through  the right </a:t>
            </a:r>
            <a:r>
              <a:rPr lang="en"/>
              <a:t>environment</a:t>
            </a:r>
            <a:r>
              <a:rPr lang="en"/>
              <a:t>, hard work, and dedication. Traits are not </a:t>
            </a:r>
            <a:r>
              <a:rPr lang="en"/>
              <a:t>permanent</a:t>
            </a:r>
            <a:r>
              <a:rPr lang="en"/>
              <a:t> they can grow and change overtime. </a:t>
            </a:r>
            <a:endParaRPr/>
          </a:p>
          <a:p>
            <a:pPr indent="-342900" lvl="0" marL="457200" rtl="0" algn="l">
              <a:spcBef>
                <a:spcPts val="0"/>
              </a:spcBef>
              <a:spcAft>
                <a:spcPts val="0"/>
              </a:spcAft>
              <a:buSzPts val="1800"/>
              <a:buChar char="●"/>
            </a:pPr>
            <a:r>
              <a:rPr lang="en"/>
              <a:t>Qualities</a:t>
            </a:r>
            <a:r>
              <a:rPr lang="en"/>
              <a:t> of A person WIth A Growth Mindset:</a:t>
            </a:r>
            <a:endParaRPr/>
          </a:p>
          <a:p>
            <a:pPr indent="-317500" lvl="1" marL="914400" rtl="0" algn="l">
              <a:spcBef>
                <a:spcPts val="0"/>
              </a:spcBef>
              <a:spcAft>
                <a:spcPts val="0"/>
              </a:spcAft>
              <a:buSzPts val="1400"/>
              <a:buChar char="○"/>
            </a:pPr>
            <a:r>
              <a:rPr lang="en"/>
              <a:t>Reliesent </a:t>
            </a:r>
            <a:endParaRPr/>
          </a:p>
          <a:p>
            <a:pPr indent="-317500" lvl="1" marL="914400" rtl="0" algn="l">
              <a:spcBef>
                <a:spcPts val="0"/>
              </a:spcBef>
              <a:spcAft>
                <a:spcPts val="0"/>
              </a:spcAft>
              <a:buSzPts val="1400"/>
              <a:buChar char="○"/>
            </a:pPr>
            <a:r>
              <a:rPr lang="en"/>
              <a:t>Accept failures as opportunities for growth</a:t>
            </a:r>
            <a:endParaRPr/>
          </a:p>
          <a:p>
            <a:pPr indent="-317500" lvl="1" marL="914400" rtl="0" algn="l">
              <a:spcBef>
                <a:spcPts val="0"/>
              </a:spcBef>
              <a:spcAft>
                <a:spcPts val="0"/>
              </a:spcAft>
              <a:buSzPts val="1400"/>
              <a:buChar char="○"/>
            </a:pPr>
            <a:r>
              <a:rPr lang="en"/>
              <a:t>Look at the process or journey mattering more not the end result</a:t>
            </a:r>
            <a:endParaRPr/>
          </a:p>
          <a:p>
            <a:pPr indent="-317500" lvl="1" marL="914400" rtl="0" algn="l">
              <a:spcBef>
                <a:spcPts val="0"/>
              </a:spcBef>
              <a:spcAft>
                <a:spcPts val="0"/>
              </a:spcAft>
              <a:buSzPts val="1400"/>
              <a:buChar char="○"/>
            </a:pPr>
            <a:r>
              <a:rPr lang="en"/>
              <a:t>Open to feedback </a:t>
            </a:r>
            <a:endParaRPr/>
          </a:p>
          <a:p>
            <a:pPr indent="-317500" lvl="1" marL="914400" rtl="0" algn="l">
              <a:spcBef>
                <a:spcPts val="0"/>
              </a:spcBef>
              <a:spcAft>
                <a:spcPts val="0"/>
              </a:spcAft>
              <a:buSzPts val="1400"/>
              <a:buChar char="○"/>
            </a:pPr>
            <a:r>
              <a:rPr lang="en"/>
              <a:t>Excited to Learn</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Mindfulness</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 </a:t>
            </a:r>
            <a:r>
              <a:rPr lang="en"/>
              <a:t>technique</a:t>
            </a:r>
            <a:r>
              <a:rPr lang="en"/>
              <a:t> that allows someone to be in the present moment without judgment</a:t>
            </a:r>
            <a:endParaRPr/>
          </a:p>
          <a:p>
            <a:pPr indent="-342900" lvl="0" marL="457200" rtl="0" algn="l">
              <a:spcBef>
                <a:spcPts val="0"/>
              </a:spcBef>
              <a:spcAft>
                <a:spcPts val="0"/>
              </a:spcAft>
              <a:buSzPts val="1800"/>
              <a:buChar char="●"/>
            </a:pPr>
            <a:r>
              <a:rPr lang="en"/>
              <a:t>Thinking of the present, not the past or future</a:t>
            </a:r>
            <a:endParaRPr/>
          </a:p>
          <a:p>
            <a:pPr indent="-342900" lvl="0" marL="457200" rtl="0" algn="l">
              <a:spcBef>
                <a:spcPts val="0"/>
              </a:spcBef>
              <a:spcAft>
                <a:spcPts val="0"/>
              </a:spcAft>
              <a:buSzPts val="1800"/>
              <a:buChar char="●"/>
            </a:pPr>
            <a:r>
              <a:rPr lang="en"/>
              <a:t>Thinking without judging seeing nothing good or bad just existing</a:t>
            </a:r>
            <a:endParaRPr/>
          </a:p>
          <a:p>
            <a:pPr indent="0" lvl="0" marL="45720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Easy Mindfulness </a:t>
            </a:r>
            <a:r>
              <a:rPr lang="en"/>
              <a:t>Techniques</a:t>
            </a:r>
            <a:r>
              <a:rPr lang="en"/>
              <a:t> to Try: </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Read or Watch a news </a:t>
            </a:r>
            <a:r>
              <a:rPr lang="en"/>
              <a:t>article</a:t>
            </a:r>
            <a:r>
              <a:rPr lang="en"/>
              <a:t> that you disagree with and try not to judge it.</a:t>
            </a:r>
            <a:endParaRPr/>
          </a:p>
          <a:p>
            <a:pPr indent="-342900" lvl="0" marL="457200" rtl="0" algn="l">
              <a:spcBef>
                <a:spcPts val="0"/>
              </a:spcBef>
              <a:spcAft>
                <a:spcPts val="0"/>
              </a:spcAft>
              <a:buSzPts val="1800"/>
              <a:buAutoNum type="arabicPeriod"/>
            </a:pPr>
            <a:r>
              <a:rPr lang="en"/>
              <a:t>Grab an item that you see laying around and do your best to describe it in detail from the way it looks, to the way it sounds, to the way feels, smells, </a:t>
            </a:r>
            <a:r>
              <a:rPr lang="en"/>
              <a:t>everything</a:t>
            </a:r>
            <a:r>
              <a:rPr lang="en"/>
              <a:t>. Try to do this up for 1 </a:t>
            </a:r>
            <a:r>
              <a:rPr lang="en"/>
              <a:t>minute. </a:t>
            </a:r>
            <a:endParaRPr/>
          </a:p>
          <a:p>
            <a:pPr indent="-342900" lvl="0" marL="457200" rtl="0" algn="l">
              <a:spcBef>
                <a:spcPts val="0"/>
              </a:spcBef>
              <a:spcAft>
                <a:spcPts val="0"/>
              </a:spcAft>
              <a:buSzPts val="1800"/>
              <a:buAutoNum type="arabicPeriod"/>
            </a:pPr>
            <a:r>
              <a:rPr lang="en"/>
              <a:t>Do a chore mindfully-Example: Grab a dish and clean it. As you clean the dish, describe in detail of what the dish feels like, what the dish looks like, how the dish smells, do not think of the past or present. Try to see how many dishes you can do while being in the present moment!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